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5" r:id="rId3"/>
    <p:sldId id="261" r:id="rId4"/>
    <p:sldId id="269" r:id="rId5"/>
    <p:sldId id="270" r:id="rId6"/>
    <p:sldId id="267" r:id="rId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9D6"/>
    <a:srgbClr val="000000"/>
    <a:srgbClr val="525252"/>
    <a:srgbClr val="FFC000"/>
    <a:srgbClr val="FFCC00"/>
    <a:srgbClr val="1F4E79"/>
    <a:srgbClr val="FFFFFF"/>
    <a:srgbClr val="0097CC"/>
    <a:srgbClr val="FF33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4660"/>
  </p:normalViewPr>
  <p:slideViewPr>
    <p:cSldViewPr snapToGrid="0">
      <p:cViewPr>
        <p:scale>
          <a:sx n="95" d="100"/>
          <a:sy n="95" d="100"/>
        </p:scale>
        <p:origin x="-570" y="198"/>
      </p:cViewPr>
      <p:guideLst>
        <p:guide orient="horz" pos="2160"/>
        <p:guide pos="3840"/>
      </p:guideLst>
    </p:cSldViewPr>
  </p:slideViewPr>
  <p:notesTextViewPr>
    <p:cViewPr>
      <p:scale>
        <a:sx n="1" d="1"/>
        <a:sy n="1" d="1"/>
      </p:scale>
      <p:origin x="0" y="0"/>
    </p:cViewPr>
  </p:notesTextViewPr>
  <p:notesViewPr>
    <p:cSldViewPr snapToGrid="0">
      <p:cViewPr>
        <p:scale>
          <a:sx n="162" d="100"/>
          <a:sy n="162" d="100"/>
        </p:scale>
        <p:origin x="1984" y="-2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0E209-8F41-4781-8B2B-3A5E18B9E5FF}" type="datetimeFigureOut">
              <a:rPr lang="es-CO" smtClean="0"/>
              <a:t>20/05/2020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AD635-4E7B-4122-89F1-608DC8F72120}" type="slidenum">
              <a:rPr lang="es-CO" smtClean="0"/>
              <a:t>‹Nº›</a:t>
            </a:fld>
            <a:endParaRPr lang="es-CO"/>
          </a:p>
        </p:txBody>
      </p:sp>
    </p:spTree>
    <p:extLst>
      <p:ext uri="{BB962C8B-B14F-4D97-AF65-F5344CB8AC3E}">
        <p14:creationId xmlns:p14="http://schemas.microsoft.com/office/powerpoint/2010/main" val="411894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5CAD635-4E7B-4122-89F1-608DC8F72120}" type="slidenum">
              <a:rPr lang="es-CO" smtClean="0"/>
              <a:t>1</a:t>
            </a:fld>
            <a:endParaRPr lang="es-CO"/>
          </a:p>
        </p:txBody>
      </p:sp>
    </p:spTree>
    <p:extLst>
      <p:ext uri="{BB962C8B-B14F-4D97-AF65-F5344CB8AC3E}">
        <p14:creationId xmlns:p14="http://schemas.microsoft.com/office/powerpoint/2010/main" val="229135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5CAD635-4E7B-4122-89F1-608DC8F72120}" type="slidenum">
              <a:rPr lang="es-CO" smtClean="0"/>
              <a:t>2</a:t>
            </a:fld>
            <a:endParaRPr lang="es-CO"/>
          </a:p>
        </p:txBody>
      </p:sp>
    </p:spTree>
    <p:extLst>
      <p:ext uri="{BB962C8B-B14F-4D97-AF65-F5344CB8AC3E}">
        <p14:creationId xmlns:p14="http://schemas.microsoft.com/office/powerpoint/2010/main" val="270521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5CAD635-4E7B-4122-89F1-608DC8F72120}" type="slidenum">
              <a:rPr lang="es-CO" smtClean="0"/>
              <a:t>3</a:t>
            </a:fld>
            <a:endParaRPr lang="es-CO"/>
          </a:p>
        </p:txBody>
      </p:sp>
    </p:spTree>
    <p:extLst>
      <p:ext uri="{BB962C8B-B14F-4D97-AF65-F5344CB8AC3E}">
        <p14:creationId xmlns:p14="http://schemas.microsoft.com/office/powerpoint/2010/main" val="481045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5CAD635-4E7B-4122-89F1-608DC8F72120}" type="slidenum">
              <a:rPr lang="es-CO" smtClean="0"/>
              <a:t>4</a:t>
            </a:fld>
            <a:endParaRPr lang="es-CO"/>
          </a:p>
        </p:txBody>
      </p:sp>
    </p:spTree>
    <p:extLst>
      <p:ext uri="{BB962C8B-B14F-4D97-AF65-F5344CB8AC3E}">
        <p14:creationId xmlns:p14="http://schemas.microsoft.com/office/powerpoint/2010/main" val="294097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5CAD635-4E7B-4122-89F1-608DC8F72120}" type="slidenum">
              <a:rPr lang="es-CO" smtClean="0"/>
              <a:t>5</a:t>
            </a:fld>
            <a:endParaRPr lang="es-CO"/>
          </a:p>
        </p:txBody>
      </p:sp>
    </p:spTree>
    <p:extLst>
      <p:ext uri="{BB962C8B-B14F-4D97-AF65-F5344CB8AC3E}">
        <p14:creationId xmlns:p14="http://schemas.microsoft.com/office/powerpoint/2010/main" val="3446212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6285C7E0-7FEB-488F-835A-FF8F232915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41" r="1838" b="20606"/>
          <a:stretch/>
        </p:blipFill>
        <p:spPr>
          <a:xfrm>
            <a:off x="0" y="-2"/>
            <a:ext cx="12192000" cy="6858001"/>
          </a:xfrm>
          <a:prstGeom prst="rect">
            <a:avLst/>
          </a:prstGeom>
        </p:spPr>
      </p:pic>
      <p:sp>
        <p:nvSpPr>
          <p:cNvPr id="9" name="Rectángulo 8">
            <a:extLst>
              <a:ext uri="{FF2B5EF4-FFF2-40B4-BE49-F238E27FC236}">
                <a16:creationId xmlns:a16="http://schemas.microsoft.com/office/drawing/2014/main" xmlns="" id="{3A156541-F787-4259-986C-C96725ABC363}"/>
              </a:ext>
            </a:extLst>
          </p:cNvPr>
          <p:cNvSpPr/>
          <p:nvPr userDrawn="1"/>
        </p:nvSpPr>
        <p:spPr>
          <a:xfrm>
            <a:off x="0" y="-3"/>
            <a:ext cx="12192000" cy="685800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xmlns="" id="{2EA13B50-6608-4E53-B9BB-2A265B86EC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1371" y="4632328"/>
            <a:ext cx="2469258" cy="1745656"/>
          </a:xfrm>
          <a:prstGeom prst="rect">
            <a:avLst/>
          </a:prstGeom>
        </p:spPr>
      </p:pic>
      <p:sp>
        <p:nvSpPr>
          <p:cNvPr id="2" name="Título 1"/>
          <p:cNvSpPr>
            <a:spLocks noGrp="1"/>
          </p:cNvSpPr>
          <p:nvPr>
            <p:ph type="ctrTitle"/>
          </p:nvPr>
        </p:nvSpPr>
        <p:spPr>
          <a:xfrm>
            <a:off x="1524000" y="1210972"/>
            <a:ext cx="9144000" cy="2387600"/>
          </a:xfrm>
          <a:prstGeom prst="rect">
            <a:avLst/>
          </a:prstGeom>
        </p:spPr>
        <p:txBody>
          <a:bodyPr anchor="b"/>
          <a:lstStyle>
            <a:lvl1pPr algn="ctr">
              <a:defRPr sz="6000">
                <a:solidFill>
                  <a:schemeClr val="bg1"/>
                </a:solidFill>
              </a:defRPr>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1524000" y="3841389"/>
            <a:ext cx="9144000" cy="447448"/>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5BD8C93-4840-4129-8332-835FE96AD7BB}" type="datetimeFigureOut">
              <a:rPr lang="es-CO" smtClean="0"/>
              <a:t>20/05/2020</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p:txBody>
          <a:bodyPr/>
          <a:lstStyle/>
          <a:p>
            <a:fld id="{687E9112-FE63-42E5-A02A-5DC658BF2756}" type="slidenum">
              <a:rPr lang="es-CO" smtClean="0"/>
              <a:t>‹Nº›</a:t>
            </a:fld>
            <a:endParaRPr lang="es-CO"/>
          </a:p>
        </p:txBody>
      </p:sp>
    </p:spTree>
    <p:extLst>
      <p:ext uri="{BB962C8B-B14F-4D97-AF65-F5344CB8AC3E}">
        <p14:creationId xmlns:p14="http://schemas.microsoft.com/office/powerpoint/2010/main" val="75286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5BD8C93-4840-4129-8332-835FE96AD7BB}" type="datetimeFigureOut">
              <a:rPr lang="es-CO" smtClean="0"/>
              <a:t>20/05/2020</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p:txBody>
          <a:bodyPr/>
          <a:lstStyle/>
          <a:p>
            <a:fld id="{687E9112-FE63-42E5-A02A-5DC658BF2756}" type="slidenum">
              <a:rPr lang="es-CO" smtClean="0"/>
              <a:t>‹Nº›</a:t>
            </a:fld>
            <a:endParaRPr lang="es-CO"/>
          </a:p>
        </p:txBody>
      </p:sp>
    </p:spTree>
    <p:extLst>
      <p:ext uri="{BB962C8B-B14F-4D97-AF65-F5344CB8AC3E}">
        <p14:creationId xmlns:p14="http://schemas.microsoft.com/office/powerpoint/2010/main" val="216928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5BD8C93-4840-4129-8332-835FE96AD7BB}" type="datetimeFigureOut">
              <a:rPr lang="es-CO" smtClean="0"/>
              <a:t>20/05/2020</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p:txBody>
          <a:bodyPr/>
          <a:lstStyle/>
          <a:p>
            <a:fld id="{687E9112-FE63-42E5-A02A-5DC658BF2756}" type="slidenum">
              <a:rPr lang="es-CO" smtClean="0"/>
              <a:t>‹Nº›</a:t>
            </a:fld>
            <a:endParaRPr lang="es-CO"/>
          </a:p>
        </p:txBody>
      </p:sp>
    </p:spTree>
    <p:extLst>
      <p:ext uri="{BB962C8B-B14F-4D97-AF65-F5344CB8AC3E}">
        <p14:creationId xmlns:p14="http://schemas.microsoft.com/office/powerpoint/2010/main" val="275861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5BD8C93-4840-4129-8332-835FE96AD7BB}" type="datetimeFigureOut">
              <a:rPr lang="es-CO" smtClean="0"/>
              <a:t>20/05/2020</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p:txBody>
          <a:bodyPr/>
          <a:lstStyle/>
          <a:p>
            <a:fld id="{687E9112-FE63-42E5-A02A-5DC658BF2756}" type="slidenum">
              <a:rPr lang="es-CO" smtClean="0"/>
              <a:t>‹Nº›</a:t>
            </a:fld>
            <a:endParaRPr lang="es-CO"/>
          </a:p>
        </p:txBody>
      </p:sp>
    </p:spTree>
    <p:extLst>
      <p:ext uri="{BB962C8B-B14F-4D97-AF65-F5344CB8AC3E}">
        <p14:creationId xmlns:p14="http://schemas.microsoft.com/office/powerpoint/2010/main" val="20951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64B346F5-A96F-427E-AD52-6260737695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613"/>
          <a:stretch/>
        </p:blipFill>
        <p:spPr>
          <a:xfrm>
            <a:off x="0" y="-1"/>
            <a:ext cx="12192000" cy="6858001"/>
          </a:xfrm>
          <a:prstGeom prst="rect">
            <a:avLst/>
          </a:prstGeom>
        </p:spPr>
      </p:pic>
      <p:sp>
        <p:nvSpPr>
          <p:cNvPr id="9" name="Rectángulo 8">
            <a:extLst>
              <a:ext uri="{FF2B5EF4-FFF2-40B4-BE49-F238E27FC236}">
                <a16:creationId xmlns:a16="http://schemas.microsoft.com/office/drawing/2014/main" xmlns="" id="{6786181C-C665-4E30-8DD8-993D4907A82F}"/>
              </a:ext>
            </a:extLst>
          </p:cNvPr>
          <p:cNvSpPr/>
          <p:nvPr userDrawn="1"/>
        </p:nvSpPr>
        <p:spPr>
          <a:xfrm>
            <a:off x="0" y="-3"/>
            <a:ext cx="12192000" cy="685800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831850" y="1709738"/>
            <a:ext cx="10515600" cy="1895611"/>
          </a:xfrm>
          <a:prstGeom prst="rect">
            <a:avLst/>
          </a:prstGeom>
        </p:spPr>
        <p:txBody>
          <a:bodyPr anchor="b"/>
          <a:lstStyle>
            <a:lvl1pPr>
              <a:defRPr sz="6000">
                <a:solidFill>
                  <a:schemeClr val="bg1"/>
                </a:solidFill>
              </a:defRPr>
            </a:lvl1p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3731486"/>
            <a:ext cx="10515600" cy="527005"/>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5BD8C93-4840-4129-8332-835FE96AD7BB}" type="datetimeFigureOut">
              <a:rPr lang="es-CO" smtClean="0"/>
              <a:t>20/05/2020</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p:txBody>
          <a:bodyPr/>
          <a:lstStyle/>
          <a:p>
            <a:fld id="{687E9112-FE63-42E5-A02A-5DC658BF2756}" type="slidenum">
              <a:rPr lang="es-CO" smtClean="0"/>
              <a:t>‹Nº›</a:t>
            </a:fld>
            <a:endParaRPr lang="es-CO"/>
          </a:p>
        </p:txBody>
      </p:sp>
      <p:pic>
        <p:nvPicPr>
          <p:cNvPr id="11" name="Imagen 10">
            <a:extLst>
              <a:ext uri="{FF2B5EF4-FFF2-40B4-BE49-F238E27FC236}">
                <a16:creationId xmlns:a16="http://schemas.microsoft.com/office/drawing/2014/main" xmlns="" id="{26750794-467E-4B7D-BA72-D4E3B1E7F9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305" y="5512888"/>
            <a:ext cx="4544577" cy="938786"/>
          </a:xfrm>
          <a:prstGeom prst="rect">
            <a:avLst/>
          </a:prstGeom>
        </p:spPr>
      </p:pic>
    </p:spTree>
    <p:extLst>
      <p:ext uri="{BB962C8B-B14F-4D97-AF65-F5344CB8AC3E}">
        <p14:creationId xmlns:p14="http://schemas.microsoft.com/office/powerpoint/2010/main" val="261897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25BD8C93-4840-4129-8332-835FE96AD7BB}" type="datetimeFigureOut">
              <a:rPr lang="es-CO" smtClean="0"/>
              <a:t>20/05/2020</a:t>
            </a:fld>
            <a:endParaRPr lang="es-CO"/>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p:txBody>
          <a:bodyPr/>
          <a:lstStyle/>
          <a:p>
            <a:fld id="{687E9112-FE63-42E5-A02A-5DC658BF2756}" type="slidenum">
              <a:rPr lang="es-CO" smtClean="0"/>
              <a:t>‹Nº›</a:t>
            </a:fld>
            <a:endParaRPr lang="es-CO"/>
          </a:p>
        </p:txBody>
      </p:sp>
    </p:spTree>
    <p:extLst>
      <p:ext uri="{BB962C8B-B14F-4D97-AF65-F5344CB8AC3E}">
        <p14:creationId xmlns:p14="http://schemas.microsoft.com/office/powerpoint/2010/main" val="240051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25BD8C93-4840-4129-8332-835FE96AD7BB}" type="datetimeFigureOut">
              <a:rPr lang="es-CO" smtClean="0"/>
              <a:t>20/05/2020</a:t>
            </a:fld>
            <a:endParaRPr lang="es-CO"/>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p:txBody>
          <a:bodyPr/>
          <a:lstStyle/>
          <a:p>
            <a:fld id="{687E9112-FE63-42E5-A02A-5DC658BF2756}" type="slidenum">
              <a:rPr lang="es-CO" smtClean="0"/>
              <a:t>‹Nº›</a:t>
            </a:fld>
            <a:endParaRPr lang="es-CO"/>
          </a:p>
        </p:txBody>
      </p:sp>
    </p:spTree>
    <p:extLst>
      <p:ext uri="{BB962C8B-B14F-4D97-AF65-F5344CB8AC3E}">
        <p14:creationId xmlns:p14="http://schemas.microsoft.com/office/powerpoint/2010/main" val="282962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25BD8C93-4840-4129-8332-835FE96AD7BB}" type="datetimeFigureOut">
              <a:rPr lang="es-CO" smtClean="0"/>
              <a:t>20/05/2020</a:t>
            </a:fld>
            <a:endParaRPr lang="es-CO"/>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p:txBody>
          <a:bodyPr/>
          <a:lstStyle/>
          <a:p>
            <a:fld id="{687E9112-FE63-42E5-A02A-5DC658BF2756}" type="slidenum">
              <a:rPr lang="es-CO" smtClean="0"/>
              <a:t>‹Nº›</a:t>
            </a:fld>
            <a:endParaRPr lang="es-CO"/>
          </a:p>
        </p:txBody>
      </p:sp>
    </p:spTree>
    <p:extLst>
      <p:ext uri="{BB962C8B-B14F-4D97-AF65-F5344CB8AC3E}">
        <p14:creationId xmlns:p14="http://schemas.microsoft.com/office/powerpoint/2010/main" val="156064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25BD8C93-4840-4129-8332-835FE96AD7BB}" type="datetimeFigureOut">
              <a:rPr lang="es-CO" smtClean="0"/>
              <a:t>20/05/2020</a:t>
            </a:fld>
            <a:endParaRPr lang="es-CO"/>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p:txBody>
          <a:bodyPr/>
          <a:lstStyle/>
          <a:p>
            <a:fld id="{687E9112-FE63-42E5-A02A-5DC658BF2756}" type="slidenum">
              <a:rPr lang="es-CO" smtClean="0"/>
              <a:t>‹Nº›</a:t>
            </a:fld>
            <a:endParaRPr lang="es-CO"/>
          </a:p>
        </p:txBody>
      </p:sp>
    </p:spTree>
    <p:extLst>
      <p:ext uri="{BB962C8B-B14F-4D97-AF65-F5344CB8AC3E}">
        <p14:creationId xmlns:p14="http://schemas.microsoft.com/office/powerpoint/2010/main" val="250111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25BD8C93-4840-4129-8332-835FE96AD7BB}" type="datetimeFigureOut">
              <a:rPr lang="es-CO" smtClean="0"/>
              <a:t>20/05/2020</a:t>
            </a:fld>
            <a:endParaRPr lang="es-CO"/>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p:txBody>
          <a:bodyPr/>
          <a:lstStyle/>
          <a:p>
            <a:fld id="{687E9112-FE63-42E5-A02A-5DC658BF2756}" type="slidenum">
              <a:rPr lang="es-CO" smtClean="0"/>
              <a:t>‹Nº›</a:t>
            </a:fld>
            <a:endParaRPr lang="es-CO"/>
          </a:p>
        </p:txBody>
      </p:sp>
    </p:spTree>
    <p:extLst>
      <p:ext uri="{BB962C8B-B14F-4D97-AF65-F5344CB8AC3E}">
        <p14:creationId xmlns:p14="http://schemas.microsoft.com/office/powerpoint/2010/main" val="296306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dirty="0"/>
              <a:t>Haga clic para modificar el estilo de título del patrón</a:t>
            </a:r>
            <a:endParaRPr lang="es-CO" dirty="0"/>
          </a:p>
        </p:txBody>
      </p:sp>
      <p:sp>
        <p:nvSpPr>
          <p:cNvPr id="3" name="Marcador de posición de imagen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25BD8C93-4840-4129-8332-835FE96AD7BB}" type="datetimeFigureOut">
              <a:rPr lang="es-CO" smtClean="0"/>
              <a:t>20/05/2020</a:t>
            </a:fld>
            <a:endParaRPr lang="es-CO"/>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p:txBody>
          <a:bodyPr/>
          <a:lstStyle/>
          <a:p>
            <a:fld id="{687E9112-FE63-42E5-A02A-5DC658BF2756}" type="slidenum">
              <a:rPr lang="es-CO" smtClean="0"/>
              <a:t>‹Nº›</a:t>
            </a:fld>
            <a:endParaRPr lang="es-CO"/>
          </a:p>
        </p:txBody>
      </p:sp>
    </p:spTree>
    <p:extLst>
      <p:ext uri="{BB962C8B-B14F-4D97-AF65-F5344CB8AC3E}">
        <p14:creationId xmlns:p14="http://schemas.microsoft.com/office/powerpoint/2010/main" val="81462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153400" y="1685108"/>
            <a:ext cx="3359331" cy="340192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D8C93-4840-4129-8332-835FE96AD7BB}" type="datetimeFigureOut">
              <a:rPr lang="es-CO" smtClean="0"/>
              <a:t>20/05/2020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E9112-FE63-42E5-A02A-5DC658BF2756}" type="slidenum">
              <a:rPr lang="es-CO" smtClean="0"/>
              <a:t>‹Nº›</a:t>
            </a:fld>
            <a:endParaRPr lang="es-CO"/>
          </a:p>
        </p:txBody>
      </p:sp>
    </p:spTree>
    <p:extLst>
      <p:ext uri="{BB962C8B-B14F-4D97-AF65-F5344CB8AC3E}">
        <p14:creationId xmlns:p14="http://schemas.microsoft.com/office/powerpoint/2010/main" val="3364062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70C0"/>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639B164-75CE-EA4E-8E54-ABA239E1A063}"/>
              </a:ext>
            </a:extLst>
          </p:cNvPr>
          <p:cNvSpPr/>
          <p:nvPr/>
        </p:nvSpPr>
        <p:spPr>
          <a:xfrm>
            <a:off x="9440290" y="6110073"/>
            <a:ext cx="2607547" cy="747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redondeado 6"/>
          <p:cNvSpPr/>
          <p:nvPr/>
        </p:nvSpPr>
        <p:spPr>
          <a:xfrm>
            <a:off x="7182852" y="5968314"/>
            <a:ext cx="5009147" cy="530197"/>
          </a:xfrm>
          <a:prstGeom prst="roundRect">
            <a:avLst/>
          </a:prstGeom>
          <a:solidFill>
            <a:srgbClr val="000000">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xmlns="" id="{817AB26A-A463-4F42-A60E-F24B5693E849}"/>
              </a:ext>
            </a:extLst>
          </p:cNvPr>
          <p:cNvSpPr txBox="1"/>
          <p:nvPr/>
        </p:nvSpPr>
        <p:spPr>
          <a:xfrm>
            <a:off x="7006281" y="5975291"/>
            <a:ext cx="5821250" cy="523220"/>
          </a:xfrm>
          <a:prstGeom prst="rect">
            <a:avLst/>
          </a:prstGeom>
          <a:noFill/>
        </p:spPr>
        <p:txBody>
          <a:bodyPr wrap="square" rtlCol="0">
            <a:spAutoFit/>
          </a:bodyPr>
          <a:lstStyle/>
          <a:p>
            <a:pPr algn="ctr"/>
            <a:r>
              <a:rPr lang="es-ES" sz="2800" b="1" dirty="0">
                <a:solidFill>
                  <a:schemeClr val="bg1"/>
                </a:solidFill>
                <a:latin typeface="Arial Narrow" panose="020B0606020202030204" pitchFamily="34" charset="0"/>
              </a:rPr>
              <a:t>KIT DE DIFUSIÓN</a:t>
            </a:r>
          </a:p>
        </p:txBody>
      </p:sp>
      <p:pic>
        <p:nvPicPr>
          <p:cNvPr id="6" name="Imagen 5">
            <a:extLst>
              <a:ext uri="{FF2B5EF4-FFF2-40B4-BE49-F238E27FC236}">
                <a16:creationId xmlns:a16="http://schemas.microsoft.com/office/drawing/2014/main" xmlns="" id="{8BD7B78C-9FFE-F949-A3CD-9AE97109A31F}"/>
              </a:ext>
            </a:extLst>
          </p:cNvPr>
          <p:cNvPicPr>
            <a:picLocks noChangeAspect="1"/>
          </p:cNvPicPr>
          <p:nvPr/>
        </p:nvPicPr>
        <p:blipFill rotWithShape="1">
          <a:blip r:embed="rId3">
            <a:extLst>
              <a:ext uri="{28A0092B-C50C-407E-A947-70E740481C1C}">
                <a14:useLocalDpi xmlns:a14="http://schemas.microsoft.com/office/drawing/2010/main" val="0"/>
              </a:ext>
            </a:extLst>
          </a:blip>
          <a:srcRect t="60269"/>
          <a:stretch/>
        </p:blipFill>
        <p:spPr>
          <a:xfrm>
            <a:off x="0" y="2922370"/>
            <a:ext cx="12192000" cy="2195595"/>
          </a:xfrm>
          <a:prstGeom prst="rect">
            <a:avLst/>
          </a:prstGeom>
        </p:spPr>
      </p:pic>
      <p:pic>
        <p:nvPicPr>
          <p:cNvPr id="10" name="Imagen 9">
            <a:extLst>
              <a:ext uri="{FF2B5EF4-FFF2-40B4-BE49-F238E27FC236}">
                <a16:creationId xmlns:a16="http://schemas.microsoft.com/office/drawing/2014/main" xmlns="" id="{0DA7B4A2-D8CE-BF4E-8E55-F4B638B3A8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126" y="1131453"/>
            <a:ext cx="6845300" cy="2133600"/>
          </a:xfrm>
          <a:prstGeom prst="rect">
            <a:avLst/>
          </a:prstGeom>
        </p:spPr>
      </p:pic>
    </p:spTree>
    <p:extLst>
      <p:ext uri="{BB962C8B-B14F-4D97-AF65-F5344CB8AC3E}">
        <p14:creationId xmlns:p14="http://schemas.microsoft.com/office/powerpoint/2010/main" val="27741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Título 3">
            <a:extLst>
              <a:ext uri="{FF2B5EF4-FFF2-40B4-BE49-F238E27FC236}">
                <a16:creationId xmlns:a16="http://schemas.microsoft.com/office/drawing/2014/main" xmlns="" id="{0A1BE9A9-FC93-4FF9-8F75-FB66036852AF}"/>
              </a:ext>
            </a:extLst>
          </p:cNvPr>
          <p:cNvSpPr txBox="1">
            <a:spLocks/>
          </p:cNvSpPr>
          <p:nvPr/>
        </p:nvSpPr>
        <p:spPr>
          <a:xfrm>
            <a:off x="1576594" y="1115246"/>
            <a:ext cx="7758995" cy="4716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rgbClr val="0070C0"/>
                </a:solidFill>
                <a:latin typeface="Arial Narrow" panose="020B0606020202030204" pitchFamily="34" charset="0"/>
                <a:ea typeface="+mj-ea"/>
                <a:cs typeface="+mj-cs"/>
              </a:defRPr>
            </a:lvl1pPr>
          </a:lstStyle>
          <a:p>
            <a:r>
              <a:rPr lang="es-ES" sz="2800" dirty="0"/>
              <a:t>#</a:t>
            </a:r>
            <a:r>
              <a:rPr lang="es-ES" sz="2800" dirty="0" err="1"/>
              <a:t>PiezaClaveParaColombia</a:t>
            </a:r>
            <a:r>
              <a:rPr lang="es-ES" sz="2800" dirty="0"/>
              <a:t> - #</a:t>
            </a:r>
            <a:r>
              <a:rPr lang="es-ES" sz="2800" dirty="0" err="1"/>
              <a:t>UnaONGes</a:t>
            </a:r>
            <a:endParaRPr lang="es-ES" sz="2800" dirty="0"/>
          </a:p>
        </p:txBody>
      </p:sp>
      <p:grpSp>
        <p:nvGrpSpPr>
          <p:cNvPr id="25" name="Grupo 24">
            <a:extLst>
              <a:ext uri="{FF2B5EF4-FFF2-40B4-BE49-F238E27FC236}">
                <a16:creationId xmlns:a16="http://schemas.microsoft.com/office/drawing/2014/main" xmlns="" id="{D2837AAE-35D6-43F4-8B9A-7E622E1D58E1}"/>
              </a:ext>
            </a:extLst>
          </p:cNvPr>
          <p:cNvGrpSpPr/>
          <p:nvPr/>
        </p:nvGrpSpPr>
        <p:grpSpPr>
          <a:xfrm>
            <a:off x="791548" y="931917"/>
            <a:ext cx="707347" cy="719798"/>
            <a:chOff x="8570065" y="1119160"/>
            <a:chExt cx="707347" cy="646331"/>
          </a:xfrm>
        </p:grpSpPr>
        <p:sp>
          <p:nvSpPr>
            <p:cNvPr id="26" name="Hexágono 25">
              <a:extLst>
                <a:ext uri="{FF2B5EF4-FFF2-40B4-BE49-F238E27FC236}">
                  <a16:creationId xmlns:a16="http://schemas.microsoft.com/office/drawing/2014/main" xmlns="" id="{13450F8F-E5C4-4145-9214-0C3B6E926F37}"/>
                </a:ext>
              </a:extLst>
            </p:cNvPr>
            <p:cNvSpPr/>
            <p:nvPr/>
          </p:nvSpPr>
          <p:spPr>
            <a:xfrm rot="20034606">
              <a:off x="8570065" y="1137435"/>
              <a:ext cx="707347" cy="609782"/>
            </a:xfrm>
            <a:prstGeom prst="hexagon">
              <a:avLst>
                <a:gd name="adj" fmla="val 27261"/>
                <a:gd name="vf" fmla="val 115470"/>
              </a:avLst>
            </a:prstGeom>
            <a:solidFill>
              <a:srgbClr val="1799D6"/>
            </a:solidFill>
            <a:ln>
              <a:solidFill>
                <a:srgbClr val="179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xmlns="" id="{BF35A3D6-38A3-4F35-A183-F8302B7A0BDF}"/>
                </a:ext>
              </a:extLst>
            </p:cNvPr>
            <p:cNvSpPr txBox="1"/>
            <p:nvPr/>
          </p:nvSpPr>
          <p:spPr>
            <a:xfrm>
              <a:off x="8703165" y="1119160"/>
              <a:ext cx="441146" cy="646331"/>
            </a:xfrm>
            <a:prstGeom prst="rect">
              <a:avLst/>
            </a:prstGeom>
            <a:noFill/>
          </p:spPr>
          <p:txBody>
            <a:bodyPr wrap="none" rtlCol="0">
              <a:spAutoFit/>
            </a:bodyPr>
            <a:lstStyle/>
            <a:p>
              <a:r>
                <a:rPr lang="es-ES" sz="3600" b="1" dirty="0">
                  <a:solidFill>
                    <a:schemeClr val="bg1"/>
                  </a:solidFill>
                </a:rPr>
                <a:t>#</a:t>
              </a:r>
            </a:p>
          </p:txBody>
        </p:sp>
      </p:grpSp>
      <p:sp>
        <p:nvSpPr>
          <p:cNvPr id="29" name="Rectángulo 28">
            <a:extLst>
              <a:ext uri="{FF2B5EF4-FFF2-40B4-BE49-F238E27FC236}">
                <a16:creationId xmlns:a16="http://schemas.microsoft.com/office/drawing/2014/main" xmlns="" id="{28C967D2-E839-4547-9755-931BAAACE85A}"/>
              </a:ext>
            </a:extLst>
          </p:cNvPr>
          <p:cNvSpPr/>
          <p:nvPr/>
        </p:nvSpPr>
        <p:spPr>
          <a:xfrm>
            <a:off x="9440290" y="6110073"/>
            <a:ext cx="2607547" cy="747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a:extLst>
              <a:ext uri="{FF2B5EF4-FFF2-40B4-BE49-F238E27FC236}">
                <a16:creationId xmlns:a16="http://schemas.microsoft.com/office/drawing/2014/main" xmlns="" id="{F85B3A78-DB7F-CB42-A60A-072D97DF600D}"/>
              </a:ext>
            </a:extLst>
          </p:cNvPr>
          <p:cNvSpPr/>
          <p:nvPr/>
        </p:nvSpPr>
        <p:spPr>
          <a:xfrm>
            <a:off x="1581155" y="2036223"/>
            <a:ext cx="9737634" cy="3600986"/>
          </a:xfrm>
          <a:prstGeom prst="rect">
            <a:avLst/>
          </a:prstGeom>
        </p:spPr>
        <p:txBody>
          <a:bodyPr wrap="square">
            <a:spAutoFit/>
          </a:bodyPr>
          <a:lstStyle/>
          <a:p>
            <a:pPr marL="171450" indent="-171450">
              <a:buFontTx/>
              <a:buChar char="-"/>
            </a:pPr>
            <a:r>
              <a:rPr lang="es-CO" sz="1200" dirty="0">
                <a:solidFill>
                  <a:srgbClr val="000000"/>
                </a:solidFill>
                <a:latin typeface="Century Gothic" panose="020B0502020202020204" pitchFamily="34" charset="0"/>
              </a:rPr>
              <a:t>Las organizaciones sociales que son parte de la campaña usaremos </a:t>
            </a:r>
            <a:r>
              <a:rPr lang="es-CO" sz="1200" u="sng" dirty="0">
                <a:solidFill>
                  <a:srgbClr val="000000"/>
                </a:solidFill>
                <a:latin typeface="Century Gothic" panose="020B0502020202020204" pitchFamily="34" charset="0"/>
              </a:rPr>
              <a:t>las redes sociales y las páginas web</a:t>
            </a:r>
            <a:r>
              <a:rPr lang="es-CO" sz="1200" dirty="0">
                <a:solidFill>
                  <a:srgbClr val="000000"/>
                </a:solidFill>
                <a:latin typeface="Century Gothic" panose="020B0502020202020204" pitchFamily="34" charset="0"/>
              </a:rPr>
              <a:t> para hacer difusión de la declaración firmada por medio de la cual se dan a conocer algunos elementos y peticiones generads por la crisis desatada por el Covid-19 en Colombia.</a:t>
            </a:r>
          </a:p>
          <a:p>
            <a:pPr marL="171450" indent="-171450">
              <a:buFontTx/>
              <a:buChar char="-"/>
            </a:pPr>
            <a:endParaRPr lang="es-CO" sz="1200" dirty="0">
              <a:solidFill>
                <a:srgbClr val="000000"/>
              </a:solidFill>
              <a:latin typeface="Century Gothic" panose="020B0502020202020204" pitchFamily="34" charset="0"/>
            </a:endParaRPr>
          </a:p>
          <a:p>
            <a:pPr marL="171450" indent="-171450">
              <a:buFontTx/>
              <a:buChar char="-"/>
            </a:pPr>
            <a:endParaRPr lang="es-CO" sz="1200" dirty="0">
              <a:solidFill>
                <a:srgbClr val="000000"/>
              </a:solidFill>
              <a:latin typeface="Century Gothic" panose="020B0502020202020204" pitchFamily="34" charset="0"/>
            </a:endParaRPr>
          </a:p>
          <a:p>
            <a:pPr marL="171450" indent="-171450">
              <a:buFontTx/>
              <a:buChar char="-"/>
            </a:pPr>
            <a:r>
              <a:rPr lang="es-CO" sz="1200" dirty="0">
                <a:latin typeface="Century Gothic" panose="020B0502020202020204" pitchFamily="34" charset="0"/>
              </a:rPr>
              <a:t>Desarrollamos un logo para que todas las piezas gráficas que usted vaya a emitir en sus canales digitales puedan ir acompañados de este. Así, lograremos un reconocimiento de la campaña. Puede ser incluído por ejemplo en una de las esquinas de alguna pieza gráfica que decida reutilizar. </a:t>
            </a:r>
          </a:p>
          <a:p>
            <a:pPr marL="171450" indent="-171450">
              <a:buFontTx/>
              <a:buChar char="-"/>
            </a:pPr>
            <a:endParaRPr lang="es-CO" sz="1200" dirty="0">
              <a:latin typeface="Century Gothic" panose="020B0502020202020204" pitchFamily="34" charset="0"/>
            </a:endParaRPr>
          </a:p>
          <a:p>
            <a:pPr marL="171450" indent="-171450">
              <a:buFontTx/>
              <a:buChar char="-"/>
            </a:pPr>
            <a:r>
              <a:rPr lang="es-CO" sz="1200" dirty="0">
                <a:latin typeface="Century Gothic" panose="020B0502020202020204" pitchFamily="34" charset="0"/>
              </a:rPr>
              <a:t>A continuación presentamos un set de piezas gráficas para su difusión en redes sociales: </a:t>
            </a:r>
          </a:p>
          <a:p>
            <a:pPr marL="171450" indent="-171450">
              <a:buFontTx/>
              <a:buChar char="-"/>
            </a:pPr>
            <a:endParaRPr lang="es-CO" sz="1200" dirty="0">
              <a:latin typeface="Century Gothic" panose="020B0502020202020204" pitchFamily="34" charset="0"/>
            </a:endParaRPr>
          </a:p>
          <a:p>
            <a:r>
              <a:rPr lang="es-CO" sz="1200" dirty="0">
                <a:latin typeface="Century Gothic" panose="020B0502020202020204" pitchFamily="34" charset="0"/>
              </a:rPr>
              <a:t>  1. #UnaONGEs: El objetivo de estas piezas es mostrar el trabajo y aportes que el sector social realiza en el país. </a:t>
            </a:r>
          </a:p>
          <a:p>
            <a:r>
              <a:rPr lang="es-CO" sz="1200" dirty="0">
                <a:latin typeface="Century Gothic" panose="020B0502020202020204" pitchFamily="34" charset="0"/>
              </a:rPr>
              <a:t>  2.  Peticiones: El objetivo de estas piezas es hacer evidentes las peticiones que se enviaron al gobierno nacional. </a:t>
            </a:r>
          </a:p>
          <a:p>
            <a:endParaRPr lang="es-CO" sz="1200" dirty="0">
              <a:latin typeface="Century Gothic" panose="020B0502020202020204" pitchFamily="34" charset="0"/>
            </a:endParaRPr>
          </a:p>
          <a:p>
            <a:r>
              <a:rPr lang="es-CO" sz="1200" dirty="0">
                <a:latin typeface="Century Gothic" panose="020B0502020202020204" pitchFamily="34" charset="0"/>
              </a:rPr>
              <a:t>   NOTA: Recomendamos que todos los contenidos compartidos se asocien a #PiezaClaveParaColombia #UnaONGes</a:t>
            </a:r>
          </a:p>
          <a:p>
            <a:endParaRPr lang="es-CO" sz="1200" dirty="0">
              <a:latin typeface="Century Gothic" panose="020B0502020202020204" pitchFamily="34" charset="0"/>
            </a:endParaRPr>
          </a:p>
          <a:p>
            <a:r>
              <a:rPr lang="es-CO" sz="1200" b="1" dirty="0">
                <a:latin typeface="Century Gothic" panose="020B0502020202020204" pitchFamily="34" charset="0"/>
              </a:rPr>
              <a:t>    </a:t>
            </a:r>
            <a:endParaRPr lang="es-CO" sz="1200" dirty="0">
              <a:solidFill>
                <a:srgbClr val="000000"/>
              </a:solidFill>
              <a:latin typeface="Century Gothic" panose="020B0502020202020204" pitchFamily="34" charset="0"/>
            </a:endParaRPr>
          </a:p>
          <a:p>
            <a:pPr marL="171450" indent="-171450">
              <a:buFontTx/>
              <a:buChar char="-"/>
            </a:pPr>
            <a:endParaRPr lang="es-CO" sz="1200" dirty="0">
              <a:solidFill>
                <a:srgbClr val="000000"/>
              </a:solidFill>
              <a:latin typeface="Century Gothic" panose="020B0502020202020204" pitchFamily="34" charset="0"/>
            </a:endParaRPr>
          </a:p>
          <a:p>
            <a:pPr marL="171450" indent="-171450">
              <a:buFontTx/>
              <a:buChar char="-"/>
            </a:pPr>
            <a:endParaRPr lang="es-CO" sz="1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90984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xmlns="" id="{0A1BE9A9-FC93-4FF9-8F75-FB66036852AF}"/>
              </a:ext>
            </a:extLst>
          </p:cNvPr>
          <p:cNvSpPr>
            <a:spLocks noGrp="1"/>
          </p:cNvSpPr>
          <p:nvPr>
            <p:ph type="title"/>
          </p:nvPr>
        </p:nvSpPr>
        <p:spPr>
          <a:xfrm>
            <a:off x="437882" y="5171329"/>
            <a:ext cx="9032689" cy="471688"/>
          </a:xfrm>
        </p:spPr>
        <p:txBody>
          <a:bodyPr>
            <a:noAutofit/>
          </a:bodyPr>
          <a:lstStyle/>
          <a:p>
            <a:r>
              <a:rPr lang="es-ES" sz="3600" dirty="0"/>
              <a:t>1. Ejemplo de contenidos - #</a:t>
            </a:r>
            <a:r>
              <a:rPr lang="es-ES" sz="3600" dirty="0" err="1"/>
              <a:t>UnaONGes</a:t>
            </a:r>
            <a:endParaRPr lang="es-ES" sz="3600" dirty="0"/>
          </a:p>
        </p:txBody>
      </p:sp>
      <p:sp>
        <p:nvSpPr>
          <p:cNvPr id="8" name="Rectángulo 7">
            <a:extLst>
              <a:ext uri="{FF2B5EF4-FFF2-40B4-BE49-F238E27FC236}">
                <a16:creationId xmlns:a16="http://schemas.microsoft.com/office/drawing/2014/main" xmlns="" id="{6707F7D8-07CF-8E4E-9DAF-8F6E2F3C71F0}"/>
              </a:ext>
            </a:extLst>
          </p:cNvPr>
          <p:cNvSpPr/>
          <p:nvPr/>
        </p:nvSpPr>
        <p:spPr>
          <a:xfrm>
            <a:off x="9440290" y="6110073"/>
            <a:ext cx="2607547" cy="747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a:extLst>
              <a:ext uri="{FF2B5EF4-FFF2-40B4-BE49-F238E27FC236}">
                <a16:creationId xmlns:a16="http://schemas.microsoft.com/office/drawing/2014/main" xmlns="" id="{3F7E6E58-9C1B-8441-8260-BC015E00C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402" y="1788556"/>
            <a:ext cx="2826998" cy="2826998"/>
          </a:xfrm>
          <a:prstGeom prst="rect">
            <a:avLst/>
          </a:prstGeom>
        </p:spPr>
      </p:pic>
      <p:pic>
        <p:nvPicPr>
          <p:cNvPr id="14" name="Imagen 13">
            <a:extLst>
              <a:ext uri="{FF2B5EF4-FFF2-40B4-BE49-F238E27FC236}">
                <a16:creationId xmlns:a16="http://schemas.microsoft.com/office/drawing/2014/main" xmlns="" id="{5846868B-57F6-F94F-8E1E-43DD92536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4973" y="1775410"/>
            <a:ext cx="2813090" cy="2813090"/>
          </a:xfrm>
          <a:prstGeom prst="rect">
            <a:avLst/>
          </a:prstGeom>
        </p:spPr>
      </p:pic>
      <p:pic>
        <p:nvPicPr>
          <p:cNvPr id="16" name="Imagen 15">
            <a:extLst>
              <a:ext uri="{FF2B5EF4-FFF2-40B4-BE49-F238E27FC236}">
                <a16:creationId xmlns:a16="http://schemas.microsoft.com/office/drawing/2014/main" xmlns="" id="{2C897345-B43F-F345-B400-AF65961CAB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1134" y="1754548"/>
            <a:ext cx="2826998" cy="2826998"/>
          </a:xfrm>
          <a:prstGeom prst="rect">
            <a:avLst/>
          </a:prstGeom>
        </p:spPr>
      </p:pic>
      <p:sp>
        <p:nvSpPr>
          <p:cNvPr id="19" name="Rectángulo 18">
            <a:extLst>
              <a:ext uri="{FF2B5EF4-FFF2-40B4-BE49-F238E27FC236}">
                <a16:creationId xmlns:a16="http://schemas.microsoft.com/office/drawing/2014/main" xmlns="" id="{A3DEDC55-7B28-DF44-B1E3-04CA7DDA7AC3}"/>
              </a:ext>
            </a:extLst>
          </p:cNvPr>
          <p:cNvSpPr/>
          <p:nvPr/>
        </p:nvSpPr>
        <p:spPr>
          <a:xfrm>
            <a:off x="437882" y="751095"/>
            <a:ext cx="10590250" cy="1200329"/>
          </a:xfrm>
          <a:prstGeom prst="rect">
            <a:avLst/>
          </a:prstGeom>
        </p:spPr>
        <p:txBody>
          <a:bodyPr wrap="square">
            <a:spAutoFit/>
          </a:bodyPr>
          <a:lstStyle/>
          <a:p>
            <a:r>
              <a:rPr lang="es-CO" sz="1200" dirty="0">
                <a:latin typeface="Century Gothic" panose="020B0502020202020204" pitchFamily="34" charset="0"/>
              </a:rPr>
              <a:t>      Las piezas se comparten en el correo adjunto en versión JPGE </a:t>
            </a:r>
          </a:p>
          <a:p>
            <a:pPr marL="171450" indent="-171450">
              <a:buFont typeface="Arial" panose="020B0604020202020204" pitchFamily="34" charset="0"/>
              <a:buChar char="•"/>
            </a:pPr>
            <a:r>
              <a:rPr lang="es-CO" sz="1200" dirty="0">
                <a:latin typeface="Century Gothic" panose="020B0502020202020204" pitchFamily="34" charset="0"/>
              </a:rPr>
              <a:t>Cada organización firmante puede complementar las publicaciones, siempre haciendo alusión a los APORTES que se genera al país. </a:t>
            </a:r>
          </a:p>
          <a:p>
            <a:r>
              <a:rPr lang="es-CO" sz="1200" dirty="0">
                <a:latin typeface="Century Gothic" panose="020B0502020202020204" pitchFamily="34" charset="0"/>
              </a:rPr>
              <a:t> </a:t>
            </a:r>
          </a:p>
          <a:p>
            <a:r>
              <a:rPr lang="es-CO" sz="1200" b="1" dirty="0">
                <a:latin typeface="Century Gothic" panose="020B0502020202020204" pitchFamily="34" charset="0"/>
              </a:rPr>
              <a:t>    </a:t>
            </a:r>
            <a:endParaRPr lang="es-CO" sz="1200" dirty="0">
              <a:solidFill>
                <a:srgbClr val="000000"/>
              </a:solidFill>
              <a:latin typeface="Century Gothic" panose="020B0502020202020204" pitchFamily="34" charset="0"/>
            </a:endParaRPr>
          </a:p>
          <a:p>
            <a:pPr marL="171450" indent="-171450">
              <a:buFontTx/>
              <a:buChar char="-"/>
            </a:pPr>
            <a:endParaRPr lang="es-CO" sz="1200" dirty="0">
              <a:solidFill>
                <a:srgbClr val="000000"/>
              </a:solidFill>
              <a:latin typeface="Century Gothic" panose="020B0502020202020204" pitchFamily="34" charset="0"/>
            </a:endParaRPr>
          </a:p>
          <a:p>
            <a:pPr marL="171450" indent="-171450">
              <a:buFontTx/>
              <a:buChar char="-"/>
            </a:pPr>
            <a:endParaRPr lang="es-CO" sz="1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13662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xmlns="" id="{0A1BE9A9-FC93-4FF9-8F75-FB66036852AF}"/>
              </a:ext>
            </a:extLst>
          </p:cNvPr>
          <p:cNvSpPr>
            <a:spLocks noGrp="1"/>
          </p:cNvSpPr>
          <p:nvPr>
            <p:ph type="title"/>
          </p:nvPr>
        </p:nvSpPr>
        <p:spPr>
          <a:xfrm>
            <a:off x="437882" y="5171329"/>
            <a:ext cx="9032689" cy="471688"/>
          </a:xfrm>
        </p:spPr>
        <p:txBody>
          <a:bodyPr>
            <a:noAutofit/>
          </a:bodyPr>
          <a:lstStyle/>
          <a:p>
            <a:r>
              <a:rPr lang="es-ES" sz="3600" dirty="0"/>
              <a:t>1. Ejemplo de contenidos - Peticiones</a:t>
            </a:r>
          </a:p>
        </p:txBody>
      </p:sp>
      <p:sp>
        <p:nvSpPr>
          <p:cNvPr id="8" name="Rectángulo 7">
            <a:extLst>
              <a:ext uri="{FF2B5EF4-FFF2-40B4-BE49-F238E27FC236}">
                <a16:creationId xmlns:a16="http://schemas.microsoft.com/office/drawing/2014/main" xmlns="" id="{6707F7D8-07CF-8E4E-9DAF-8F6E2F3C71F0}"/>
              </a:ext>
            </a:extLst>
          </p:cNvPr>
          <p:cNvSpPr/>
          <p:nvPr/>
        </p:nvSpPr>
        <p:spPr>
          <a:xfrm>
            <a:off x="9440290" y="6110073"/>
            <a:ext cx="2607547" cy="747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a:extLst>
              <a:ext uri="{FF2B5EF4-FFF2-40B4-BE49-F238E27FC236}">
                <a16:creationId xmlns:a16="http://schemas.microsoft.com/office/drawing/2014/main" xmlns="" id="{A3DEDC55-7B28-DF44-B1E3-04CA7DDA7AC3}"/>
              </a:ext>
            </a:extLst>
          </p:cNvPr>
          <p:cNvSpPr/>
          <p:nvPr/>
        </p:nvSpPr>
        <p:spPr>
          <a:xfrm>
            <a:off x="437882" y="751095"/>
            <a:ext cx="10590250" cy="1200329"/>
          </a:xfrm>
          <a:prstGeom prst="rect">
            <a:avLst/>
          </a:prstGeom>
        </p:spPr>
        <p:txBody>
          <a:bodyPr wrap="square">
            <a:spAutoFit/>
          </a:bodyPr>
          <a:lstStyle/>
          <a:p>
            <a:r>
              <a:rPr lang="es-CO" sz="1200" dirty="0">
                <a:latin typeface="Century Gothic" panose="020B0502020202020204" pitchFamily="34" charset="0"/>
              </a:rPr>
              <a:t>      Las piezas se comparten en el correo adjunto en versión JPGE </a:t>
            </a:r>
          </a:p>
          <a:p>
            <a:pPr marL="171450" indent="-171450">
              <a:buFont typeface="Arial" panose="020B0604020202020204" pitchFamily="34" charset="0"/>
              <a:buChar char="•"/>
            </a:pPr>
            <a:r>
              <a:rPr lang="es-CO" sz="1200" dirty="0">
                <a:latin typeface="Century Gothic" panose="020B0502020202020204" pitchFamily="34" charset="0"/>
              </a:rPr>
              <a:t>Cada organización firmante puede complementar las publicaciones, siempre haciendo alusión a los APORTES que se genera al país. </a:t>
            </a:r>
          </a:p>
          <a:p>
            <a:r>
              <a:rPr lang="es-CO" sz="1200" dirty="0">
                <a:latin typeface="Century Gothic" panose="020B0502020202020204" pitchFamily="34" charset="0"/>
              </a:rPr>
              <a:t> </a:t>
            </a:r>
          </a:p>
          <a:p>
            <a:r>
              <a:rPr lang="es-CO" sz="1200" b="1" dirty="0">
                <a:latin typeface="Century Gothic" panose="020B0502020202020204" pitchFamily="34" charset="0"/>
              </a:rPr>
              <a:t>    </a:t>
            </a:r>
            <a:endParaRPr lang="es-CO" sz="1200" dirty="0">
              <a:solidFill>
                <a:srgbClr val="000000"/>
              </a:solidFill>
              <a:latin typeface="Century Gothic" panose="020B0502020202020204" pitchFamily="34" charset="0"/>
            </a:endParaRPr>
          </a:p>
          <a:p>
            <a:pPr marL="171450" indent="-171450">
              <a:buFontTx/>
              <a:buChar char="-"/>
            </a:pPr>
            <a:endParaRPr lang="es-CO" sz="1200" dirty="0">
              <a:solidFill>
                <a:srgbClr val="000000"/>
              </a:solidFill>
              <a:latin typeface="Century Gothic" panose="020B0502020202020204" pitchFamily="34" charset="0"/>
            </a:endParaRPr>
          </a:p>
          <a:p>
            <a:pPr marL="171450" indent="-171450">
              <a:buFontTx/>
              <a:buChar char="-"/>
            </a:pPr>
            <a:endParaRPr lang="es-CO" sz="1200" dirty="0">
              <a:solidFill>
                <a:srgbClr val="000000"/>
              </a:solidFill>
              <a:latin typeface="Century Gothic" panose="020B0502020202020204" pitchFamily="34" charset="0"/>
            </a:endParaRPr>
          </a:p>
        </p:txBody>
      </p:sp>
      <p:pic>
        <p:nvPicPr>
          <p:cNvPr id="3" name="Imagen 2">
            <a:extLst>
              <a:ext uri="{FF2B5EF4-FFF2-40B4-BE49-F238E27FC236}">
                <a16:creationId xmlns:a16="http://schemas.microsoft.com/office/drawing/2014/main" xmlns="" id="{132CDCBA-94F7-F94F-8A47-6C05585E3D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044" y="2021639"/>
            <a:ext cx="3110141" cy="3110141"/>
          </a:xfrm>
          <a:prstGeom prst="rect">
            <a:avLst/>
          </a:prstGeom>
        </p:spPr>
      </p:pic>
      <p:pic>
        <p:nvPicPr>
          <p:cNvPr id="22" name="Imagen 21">
            <a:extLst>
              <a:ext uri="{FF2B5EF4-FFF2-40B4-BE49-F238E27FC236}">
                <a16:creationId xmlns:a16="http://schemas.microsoft.com/office/drawing/2014/main" xmlns="" id="{36067045-E033-2444-9B40-9144534D3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0326" y="1951424"/>
            <a:ext cx="3117341" cy="3117341"/>
          </a:xfrm>
          <a:prstGeom prst="rect">
            <a:avLst/>
          </a:prstGeom>
        </p:spPr>
      </p:pic>
      <p:pic>
        <p:nvPicPr>
          <p:cNvPr id="24" name="Imagen 23">
            <a:extLst>
              <a:ext uri="{FF2B5EF4-FFF2-40B4-BE49-F238E27FC236}">
                <a16:creationId xmlns:a16="http://schemas.microsoft.com/office/drawing/2014/main" xmlns="" id="{ECAE3715-4651-2542-A920-67F426C4A0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2926" y="1983604"/>
            <a:ext cx="3117341" cy="3117341"/>
          </a:xfrm>
          <a:prstGeom prst="rect">
            <a:avLst/>
          </a:prstGeom>
        </p:spPr>
      </p:pic>
      <p:sp>
        <p:nvSpPr>
          <p:cNvPr id="27" name="Rectángulo 26">
            <a:extLst>
              <a:ext uri="{FF2B5EF4-FFF2-40B4-BE49-F238E27FC236}">
                <a16:creationId xmlns:a16="http://schemas.microsoft.com/office/drawing/2014/main" xmlns="" id="{2761119E-506F-4A4D-822F-3DAB9FF54F7E}"/>
              </a:ext>
            </a:extLst>
          </p:cNvPr>
          <p:cNvSpPr/>
          <p:nvPr/>
        </p:nvSpPr>
        <p:spPr>
          <a:xfrm>
            <a:off x="1097029" y="2027153"/>
            <a:ext cx="3091912" cy="27528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Rectángulo 27">
            <a:extLst>
              <a:ext uri="{FF2B5EF4-FFF2-40B4-BE49-F238E27FC236}">
                <a16:creationId xmlns:a16="http://schemas.microsoft.com/office/drawing/2014/main" xmlns="" id="{12BBE721-3E4D-8743-8CA4-26E60EC3D30E}"/>
              </a:ext>
            </a:extLst>
          </p:cNvPr>
          <p:cNvSpPr/>
          <p:nvPr/>
        </p:nvSpPr>
        <p:spPr>
          <a:xfrm>
            <a:off x="4450669" y="2047770"/>
            <a:ext cx="3091912" cy="27528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Rectángulo 30">
            <a:extLst>
              <a:ext uri="{FF2B5EF4-FFF2-40B4-BE49-F238E27FC236}">
                <a16:creationId xmlns:a16="http://schemas.microsoft.com/office/drawing/2014/main" xmlns="" id="{14AF0E71-0EAF-5746-9180-0C1D69AA8AC8}"/>
              </a:ext>
            </a:extLst>
          </p:cNvPr>
          <p:cNvSpPr/>
          <p:nvPr/>
        </p:nvSpPr>
        <p:spPr>
          <a:xfrm>
            <a:off x="8028355" y="2063503"/>
            <a:ext cx="3091912" cy="27528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9113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xmlns="" id="{0A1BE9A9-FC93-4FF9-8F75-FB66036852AF}"/>
              </a:ext>
            </a:extLst>
          </p:cNvPr>
          <p:cNvSpPr>
            <a:spLocks noGrp="1"/>
          </p:cNvSpPr>
          <p:nvPr>
            <p:ph type="title"/>
          </p:nvPr>
        </p:nvSpPr>
        <p:spPr>
          <a:xfrm>
            <a:off x="437882" y="5171329"/>
            <a:ext cx="9032689" cy="471688"/>
          </a:xfrm>
        </p:spPr>
        <p:txBody>
          <a:bodyPr>
            <a:noAutofit/>
          </a:bodyPr>
          <a:lstStyle/>
          <a:p>
            <a:r>
              <a:rPr lang="es-ES" sz="3600" dirty="0"/>
              <a:t>1. Ejemplo de contenidos - #</a:t>
            </a:r>
            <a:r>
              <a:rPr lang="es-ES" sz="3600" dirty="0" err="1"/>
              <a:t>UnaONGes</a:t>
            </a:r>
            <a:endParaRPr lang="es-ES" sz="3600" dirty="0"/>
          </a:p>
        </p:txBody>
      </p:sp>
      <p:sp>
        <p:nvSpPr>
          <p:cNvPr id="8" name="Rectángulo 7">
            <a:extLst>
              <a:ext uri="{FF2B5EF4-FFF2-40B4-BE49-F238E27FC236}">
                <a16:creationId xmlns:a16="http://schemas.microsoft.com/office/drawing/2014/main" xmlns="" id="{6707F7D8-07CF-8E4E-9DAF-8F6E2F3C71F0}"/>
              </a:ext>
            </a:extLst>
          </p:cNvPr>
          <p:cNvSpPr/>
          <p:nvPr/>
        </p:nvSpPr>
        <p:spPr>
          <a:xfrm>
            <a:off x="9440290" y="6110073"/>
            <a:ext cx="2607547" cy="747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n 11">
            <a:extLst>
              <a:ext uri="{FF2B5EF4-FFF2-40B4-BE49-F238E27FC236}">
                <a16:creationId xmlns:a16="http://schemas.microsoft.com/office/drawing/2014/main" xmlns="" id="{3F7E6E58-9C1B-8441-8260-BC015E00C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927" y="1739129"/>
            <a:ext cx="2826998" cy="2826998"/>
          </a:xfrm>
          <a:prstGeom prst="rect">
            <a:avLst/>
          </a:prstGeom>
        </p:spPr>
      </p:pic>
      <p:pic>
        <p:nvPicPr>
          <p:cNvPr id="14" name="Imagen 13">
            <a:extLst>
              <a:ext uri="{FF2B5EF4-FFF2-40B4-BE49-F238E27FC236}">
                <a16:creationId xmlns:a16="http://schemas.microsoft.com/office/drawing/2014/main" xmlns="" id="{5846868B-57F6-F94F-8E1E-43DD92536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8498" y="1725983"/>
            <a:ext cx="2813090" cy="2813090"/>
          </a:xfrm>
          <a:prstGeom prst="rect">
            <a:avLst/>
          </a:prstGeom>
        </p:spPr>
      </p:pic>
      <p:pic>
        <p:nvPicPr>
          <p:cNvPr id="16" name="Imagen 15">
            <a:extLst>
              <a:ext uri="{FF2B5EF4-FFF2-40B4-BE49-F238E27FC236}">
                <a16:creationId xmlns:a16="http://schemas.microsoft.com/office/drawing/2014/main" xmlns="" id="{2C897345-B43F-F345-B400-AF65961CAB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4659" y="1705121"/>
            <a:ext cx="2826998" cy="2826998"/>
          </a:xfrm>
          <a:prstGeom prst="rect">
            <a:avLst/>
          </a:prstGeom>
        </p:spPr>
      </p:pic>
      <p:sp>
        <p:nvSpPr>
          <p:cNvPr id="19" name="Rectángulo 18">
            <a:extLst>
              <a:ext uri="{FF2B5EF4-FFF2-40B4-BE49-F238E27FC236}">
                <a16:creationId xmlns:a16="http://schemas.microsoft.com/office/drawing/2014/main" xmlns="" id="{A3DEDC55-7B28-DF44-B1E3-04CA7DDA7AC3}"/>
              </a:ext>
            </a:extLst>
          </p:cNvPr>
          <p:cNvSpPr/>
          <p:nvPr/>
        </p:nvSpPr>
        <p:spPr>
          <a:xfrm>
            <a:off x="437882" y="751095"/>
            <a:ext cx="10590250" cy="1200329"/>
          </a:xfrm>
          <a:prstGeom prst="rect">
            <a:avLst/>
          </a:prstGeom>
        </p:spPr>
        <p:txBody>
          <a:bodyPr wrap="square">
            <a:spAutoFit/>
          </a:bodyPr>
          <a:lstStyle/>
          <a:p>
            <a:r>
              <a:rPr lang="es-CO" sz="1200" dirty="0">
                <a:latin typeface="Century Gothic" panose="020B0502020202020204" pitchFamily="34" charset="0"/>
              </a:rPr>
              <a:t>      Las piezas se comparten en el correo adjunto en versión JPGE </a:t>
            </a:r>
          </a:p>
          <a:p>
            <a:pPr marL="171450" indent="-171450">
              <a:buFont typeface="Arial" panose="020B0604020202020204" pitchFamily="34" charset="0"/>
              <a:buChar char="•"/>
            </a:pPr>
            <a:r>
              <a:rPr lang="es-CO" sz="1200" dirty="0">
                <a:latin typeface="Century Gothic" panose="020B0502020202020204" pitchFamily="34" charset="0"/>
              </a:rPr>
              <a:t>Cada organización firmante puede complementar las publicaciones, siempre haciendo alusión a los APORTES que se genera al país. </a:t>
            </a:r>
          </a:p>
          <a:p>
            <a:r>
              <a:rPr lang="es-CO" sz="1200" dirty="0">
                <a:latin typeface="Century Gothic" panose="020B0502020202020204" pitchFamily="34" charset="0"/>
              </a:rPr>
              <a:t> </a:t>
            </a:r>
          </a:p>
          <a:p>
            <a:r>
              <a:rPr lang="es-CO" sz="1200" b="1" dirty="0">
                <a:latin typeface="Century Gothic" panose="020B0502020202020204" pitchFamily="34" charset="0"/>
              </a:rPr>
              <a:t>    </a:t>
            </a:r>
            <a:endParaRPr lang="es-CO" sz="1200" dirty="0">
              <a:solidFill>
                <a:srgbClr val="000000"/>
              </a:solidFill>
              <a:latin typeface="Century Gothic" panose="020B0502020202020204" pitchFamily="34" charset="0"/>
            </a:endParaRPr>
          </a:p>
          <a:p>
            <a:pPr marL="171450" indent="-171450">
              <a:buFontTx/>
              <a:buChar char="-"/>
            </a:pPr>
            <a:endParaRPr lang="es-CO" sz="1200" dirty="0">
              <a:solidFill>
                <a:srgbClr val="000000"/>
              </a:solidFill>
              <a:latin typeface="Century Gothic" panose="020B0502020202020204" pitchFamily="34" charset="0"/>
            </a:endParaRPr>
          </a:p>
          <a:p>
            <a:pPr marL="171450" indent="-171450">
              <a:buFontTx/>
              <a:buChar char="-"/>
            </a:pPr>
            <a:endParaRPr lang="es-CO" sz="12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2016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xmlns="" id="{DB38535F-978D-40DC-8587-4001DB680F9F}"/>
              </a:ext>
            </a:extLst>
          </p:cNvPr>
          <p:cNvGraphicFramePr>
            <a:graphicFrameLocks noGrp="1"/>
          </p:cNvGraphicFramePr>
          <p:nvPr>
            <p:extLst>
              <p:ext uri="{D42A27DB-BD31-4B8C-83A1-F6EECF244321}">
                <p14:modId xmlns:p14="http://schemas.microsoft.com/office/powerpoint/2010/main" val="858357795"/>
              </p:ext>
            </p:extLst>
          </p:nvPr>
        </p:nvGraphicFramePr>
        <p:xfrm>
          <a:off x="672943" y="761063"/>
          <a:ext cx="10361640" cy="5751690"/>
        </p:xfrm>
        <a:graphic>
          <a:graphicData uri="http://schemas.openxmlformats.org/drawingml/2006/table">
            <a:tbl>
              <a:tblPr firstRow="1" bandRow="1">
                <a:tableStyleId>{2D5ABB26-0587-4C30-8999-92F81FD0307C}</a:tableStyleId>
              </a:tblPr>
              <a:tblGrid>
                <a:gridCol w="10361640">
                  <a:extLst>
                    <a:ext uri="{9D8B030D-6E8A-4147-A177-3AD203B41FA5}">
                      <a16:colId xmlns:a16="http://schemas.microsoft.com/office/drawing/2014/main" xmlns="" val="3260203618"/>
                    </a:ext>
                  </a:extLst>
                </a:gridCol>
              </a:tblGrid>
              <a:tr h="404569">
                <a:tc>
                  <a:txBody>
                    <a:bodyPr/>
                    <a:lstStyle/>
                    <a:p>
                      <a:pPr algn="ctr"/>
                      <a:endParaRPr lang="es-ES" sz="2400" b="1" dirty="0">
                        <a:latin typeface="Arial Narrow" panose="020B0606020202030204" pitchFamily="34" charset="0"/>
                      </a:endParaRPr>
                    </a:p>
                  </a:txBody>
                  <a:tcPr>
                    <a:solidFill>
                      <a:schemeClr val="bg1">
                        <a:lumMod val="95000"/>
                      </a:schemeClr>
                    </a:solidFill>
                  </a:tcPr>
                </a:tc>
                <a:extLst>
                  <a:ext uri="{0D108BD9-81ED-4DB2-BD59-A6C34878D82A}">
                    <a16:rowId xmlns:a16="http://schemas.microsoft.com/office/drawing/2014/main" xmlns="" val="151487265"/>
                  </a:ext>
                </a:extLst>
              </a:tr>
              <a:tr h="4989690">
                <a:tc>
                  <a:txBody>
                    <a:body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400" i="0" dirty="0">
                          <a:solidFill>
                            <a:srgbClr val="FF0000"/>
                          </a:solidFill>
                          <a:effectLst/>
                          <a:latin typeface="Arial Narrow" panose="020B0606020202030204" pitchFamily="34" charset="0"/>
                          <a:ea typeface="+mn-ea"/>
                          <a:cs typeface="+mn-cs"/>
                        </a:rPr>
                        <a:t>(Nombre de la organización) </a:t>
                      </a:r>
                      <a:r>
                        <a:rPr lang="es-CO" sz="1400" i="0" dirty="0">
                          <a:solidFill>
                            <a:schemeClr val="tx1"/>
                          </a:solidFill>
                          <a:effectLst/>
                          <a:latin typeface="Arial Narrow" panose="020B0606020202030204" pitchFamily="34" charset="0"/>
                          <a:ea typeface="+mn-ea"/>
                          <a:cs typeface="+mn-cs"/>
                        </a:rPr>
                        <a:t>trabaja para llevar </a:t>
                      </a:r>
                      <a:r>
                        <a:rPr lang="es-CO" sz="1400" i="0" dirty="0">
                          <a:solidFill>
                            <a:srgbClr val="FF0000"/>
                          </a:solidFill>
                          <a:effectLst/>
                          <a:latin typeface="Arial Narrow" panose="020B0606020202030204" pitchFamily="34" charset="0"/>
                          <a:ea typeface="+mn-ea"/>
                          <a:cs typeface="+mn-cs"/>
                        </a:rPr>
                        <a:t>(el fin fundacional) </a:t>
                      </a:r>
                      <a:r>
                        <a:rPr lang="es-CO" sz="1400" i="0" dirty="0">
                          <a:solidFill>
                            <a:schemeClr val="tx1"/>
                          </a:solidFill>
                          <a:effectLst/>
                          <a:latin typeface="Arial Narrow" panose="020B0606020202030204" pitchFamily="34" charset="0"/>
                          <a:ea typeface="+mn-ea"/>
                          <a:cs typeface="+mn-cs"/>
                        </a:rPr>
                        <a:t>a diversos territorios del país aportando a la mejora de la calidad de vida y la realidad en la que viven las comunidades</a:t>
                      </a:r>
                      <a:r>
                        <a:rPr lang="es-CO" sz="1400" i="0" baseline="0" dirty="0">
                          <a:solidFill>
                            <a:schemeClr val="tx1"/>
                          </a:solidFill>
                          <a:effectLst/>
                          <a:latin typeface="Arial Narrow" panose="020B0606020202030204" pitchFamily="34" charset="0"/>
                          <a:ea typeface="+mn-ea"/>
                          <a:cs typeface="+mn-cs"/>
                        </a:rPr>
                        <a:t>. </a:t>
                      </a:r>
                      <a:r>
                        <a:rPr lang="es-CO" sz="1400" i="0" baseline="0" dirty="0">
                          <a:solidFill>
                            <a:srgbClr val="1799D6"/>
                          </a:solidFill>
                          <a:effectLst/>
                          <a:latin typeface="Arial Narrow" panose="020B0606020202030204" pitchFamily="34" charset="0"/>
                          <a:ea typeface="+mn-ea"/>
                          <a:cs typeface="+mn-cs"/>
                        </a:rPr>
                        <a:t> </a:t>
                      </a:r>
                      <a:r>
                        <a:rPr lang="es-ES" sz="1400" i="0" dirty="0">
                          <a:solidFill>
                            <a:srgbClr val="1799D6"/>
                          </a:solidFill>
                          <a:latin typeface="Arial Narrow" panose="020B0606020202030204" pitchFamily="34" charset="0"/>
                        </a:rPr>
                        <a:t>#</a:t>
                      </a:r>
                      <a:r>
                        <a:rPr lang="es-ES" sz="1400" i="0" dirty="0" err="1">
                          <a:solidFill>
                            <a:srgbClr val="1799D6"/>
                          </a:solidFill>
                          <a:latin typeface="Arial Narrow" panose="020B0606020202030204" pitchFamily="34" charset="0"/>
                        </a:rPr>
                        <a:t>PiezaClaveParaColombia</a:t>
                      </a:r>
                      <a:r>
                        <a:rPr lang="es-ES" sz="1400" i="0" dirty="0">
                          <a:solidFill>
                            <a:srgbClr val="1799D6"/>
                          </a:solidFill>
                          <a:latin typeface="Arial Narrow" panose="020B0606020202030204" pitchFamily="34" charset="0"/>
                        </a:rPr>
                        <a:t> #</a:t>
                      </a:r>
                      <a:r>
                        <a:rPr lang="es-ES" sz="1400" i="0" dirty="0" err="1">
                          <a:solidFill>
                            <a:srgbClr val="1799D6"/>
                          </a:solidFill>
                          <a:latin typeface="Arial Narrow" panose="020B0606020202030204" pitchFamily="34" charset="0"/>
                        </a:rPr>
                        <a:t>UnaONGes</a:t>
                      </a:r>
                      <a:endParaRPr lang="es-ES" sz="1400" i="0" dirty="0">
                        <a:solidFill>
                          <a:srgbClr val="1799D6"/>
                        </a:solidFill>
                        <a:latin typeface="Arial Narrow" panose="020B060602020203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CO" sz="1400" i="0" dirty="0">
                        <a:solidFill>
                          <a:srgbClr val="1799D6"/>
                        </a:solidFill>
                        <a:effectLst/>
                        <a:latin typeface="Arial Narrow" panose="020B0606020202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400" i="0" baseline="0" dirty="0">
                          <a:solidFill>
                            <a:schemeClr val="tx1"/>
                          </a:solidFill>
                          <a:effectLst/>
                          <a:latin typeface="Arial Narrow" panose="020B0606020202030204" pitchFamily="34" charset="0"/>
                          <a:ea typeface="+mn-ea"/>
                          <a:cs typeface="+mn-cs"/>
                        </a:rPr>
                        <a:t>Nuestras organizaciones constituyen un valor esencial para la sociedad y para la democracia. Aportan con su acción a diversos sectores del desarrollo social, económico cultural en los territorios, en los ámbitos productivo, de salud, educación, vivienda, paz, protección del medio ambiente, gobernabilidad, defensa de los derechos humanos, acceso, a la justicia y promoción de la igualdad y la inclusión, entre otros.tivo de lácteos:  </a:t>
                      </a:r>
                      <a:r>
                        <a:rPr lang="es-ES" sz="1400" i="0" dirty="0">
                          <a:solidFill>
                            <a:srgbClr val="1799D6"/>
                          </a:solidFill>
                          <a:latin typeface="Arial Narrow" panose="020B0606020202030204" pitchFamily="34" charset="0"/>
                        </a:rPr>
                        <a:t>#</a:t>
                      </a:r>
                      <a:r>
                        <a:rPr lang="es-ES" sz="1400" i="0" dirty="0" err="1">
                          <a:solidFill>
                            <a:srgbClr val="1799D6"/>
                          </a:solidFill>
                          <a:latin typeface="Arial Narrow" panose="020B0606020202030204" pitchFamily="34" charset="0"/>
                        </a:rPr>
                        <a:t>PiezaClaveParaColombia</a:t>
                      </a:r>
                      <a:r>
                        <a:rPr lang="es-ES" sz="1400" i="0" dirty="0">
                          <a:solidFill>
                            <a:srgbClr val="1799D6"/>
                          </a:solidFill>
                          <a:latin typeface="Arial Narrow" panose="020B0606020202030204" pitchFamily="34" charset="0"/>
                        </a:rPr>
                        <a:t>  </a:t>
                      </a:r>
                      <a:r>
                        <a:rPr lang="es-ES" sz="1200" i="0" dirty="0">
                          <a:solidFill>
                            <a:srgbClr val="1799D6"/>
                          </a:solidFill>
                          <a:latin typeface="Arial Narrow" panose="020B0606020202030204" pitchFamily="34" charset="0"/>
                        </a:rPr>
                        <a:t>#</a:t>
                      </a:r>
                      <a:r>
                        <a:rPr lang="es-ES" sz="1200" i="0" dirty="0" err="1">
                          <a:solidFill>
                            <a:srgbClr val="1799D6"/>
                          </a:solidFill>
                          <a:latin typeface="Arial Narrow" panose="020B0606020202030204" pitchFamily="34" charset="0"/>
                        </a:rPr>
                        <a:t>UnaONGes</a:t>
                      </a:r>
                      <a:endParaRPr lang="es-ES" sz="1200" i="0" dirty="0">
                        <a:solidFill>
                          <a:srgbClr val="1799D6"/>
                        </a:solidFill>
                        <a:latin typeface="Arial Narrow" panose="020B0606020202030204" pitchFamily="34" charset="0"/>
                      </a:endParaRPr>
                    </a:p>
                    <a:p>
                      <a:pPr marL="285750" marR="0" lvl="0" indent="-28575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CO" sz="1200" b="0" i="0" kern="1200" dirty="0">
                        <a:solidFill>
                          <a:srgbClr val="2199D6"/>
                        </a:solidFill>
                        <a:effectLst/>
                        <a:latin typeface="Arial Narrow" panose="020B0606020202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_tradnl" sz="1400" kern="1200" dirty="0">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rPr>
                        <a:t>Las Organizaciones Sociales hemos contribuido a la transformación social mediante ejercicios de coordinación, de empoderamiento, de responsabilidad social empresarial, de filantropía y de organización social y comunitaria. Mediante ello hemos aportado activamente en la agenda de los Objetivos de Desarrollo Sostenible (ODS).e construye con el impulso de</a:t>
                      </a:r>
                      <a:r>
                        <a:rPr lang="es-ES_tradnl" sz="1400" kern="1200" baseline="0" dirty="0">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rPr>
                        <a:t> </a:t>
                      </a:r>
                      <a:r>
                        <a:rPr lang="es-ES_tradnl" sz="1400" kern="1200" dirty="0">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rPr>
                        <a:t>proyectos innovadores,</a:t>
                      </a:r>
                      <a:r>
                        <a:rPr lang="es-ES_tradnl" sz="1400" kern="1200" baseline="0" dirty="0">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rPr>
                        <a:t> incluyentes y sostenibles que </a:t>
                      </a:r>
                      <a:r>
                        <a:rPr lang="es-ES_tradnl" sz="1400" kern="1200" dirty="0">
                          <a:solidFill>
                            <a:schemeClr val="tx1"/>
                          </a:solidFill>
                          <a:effectLst/>
                          <a:latin typeface="Arial Narrow" panose="020B0606020202030204" pitchFamily="34" charset="0"/>
                          <a:ea typeface="MS Mincho" panose="02020609040205080304" pitchFamily="49" charset="-128"/>
                          <a:cs typeface="Times New Roman" panose="02020603050405020304" pitchFamily="18" charset="0"/>
                        </a:rPr>
                        <a:t>inspiren a otros a trabajar por la paz y el bienestar de los colombianos. </a:t>
                      </a:r>
                      <a:r>
                        <a:rPr lang="es-ES" sz="1400" i="0" dirty="0">
                          <a:solidFill>
                            <a:srgbClr val="1799D6"/>
                          </a:solidFill>
                          <a:latin typeface="Arial Narrow" panose="020B0606020202030204" pitchFamily="34" charset="0"/>
                        </a:rPr>
                        <a:t>#</a:t>
                      </a:r>
                      <a:r>
                        <a:rPr lang="es-ES" sz="1400" i="0" dirty="0" err="1">
                          <a:solidFill>
                            <a:srgbClr val="1799D6"/>
                          </a:solidFill>
                          <a:latin typeface="Arial Narrow" panose="020B0606020202030204" pitchFamily="34" charset="0"/>
                        </a:rPr>
                        <a:t>PiezaClaveParaColombia</a:t>
                      </a:r>
                      <a:r>
                        <a:rPr lang="es-ES" sz="1400" i="0" dirty="0">
                          <a:solidFill>
                            <a:srgbClr val="1799D6"/>
                          </a:solidFill>
                          <a:latin typeface="Arial Narrow" panose="020B0606020202030204" pitchFamily="34" charset="0"/>
                        </a:rPr>
                        <a:t>  </a:t>
                      </a:r>
                      <a:r>
                        <a:rPr lang="es-ES" sz="1200" i="0" dirty="0">
                          <a:solidFill>
                            <a:srgbClr val="1799D6"/>
                          </a:solidFill>
                          <a:latin typeface="Arial Narrow" panose="020B0606020202030204" pitchFamily="34" charset="0"/>
                        </a:rPr>
                        <a:t>#</a:t>
                      </a:r>
                      <a:r>
                        <a:rPr lang="es-ES" sz="1200" i="0" dirty="0" err="1">
                          <a:solidFill>
                            <a:srgbClr val="1799D6"/>
                          </a:solidFill>
                          <a:latin typeface="Arial Narrow" panose="020B0606020202030204" pitchFamily="34" charset="0"/>
                        </a:rPr>
                        <a:t>UnaONGes</a:t>
                      </a:r>
                      <a:r>
                        <a:rPr lang="es-CO" sz="1400" i="0" dirty="0">
                          <a:solidFill>
                            <a:schemeClr val="tx1"/>
                          </a:solidFill>
                          <a:effectLst/>
                          <a:latin typeface="Arial Narrow" panose="020B0606020202030204" pitchFamily="34" charset="0"/>
                          <a:ea typeface="+mn-ea"/>
                          <a:cs typeface="+mn-cs"/>
                        </a:rPr>
                        <a:t/>
                      </a:r>
                      <a:br>
                        <a:rPr lang="es-CO" sz="1400" i="0" dirty="0">
                          <a:solidFill>
                            <a:schemeClr val="tx1"/>
                          </a:solidFill>
                          <a:effectLst/>
                          <a:latin typeface="Arial Narrow" panose="020B0606020202030204" pitchFamily="34" charset="0"/>
                          <a:ea typeface="+mn-ea"/>
                          <a:cs typeface="+mn-cs"/>
                        </a:rPr>
                      </a:br>
                      <a:endParaRPr lang="es-CO" sz="1400" i="0" dirty="0">
                        <a:solidFill>
                          <a:srgbClr val="2199D6"/>
                        </a:solidFill>
                        <a:effectLst/>
                        <a:latin typeface="Arial Narrow" panose="020B0606020202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400" i="0" dirty="0">
                          <a:latin typeface="Arial Narrow" panose="020B0606020202030204" pitchFamily="34" charset="0"/>
                        </a:rPr>
                        <a:t>En cumplimiento de nuestros objetos sociales, hemos estructurado y ejecutado proyectos  lo largo y ancho del país, muchos de los cuales se han constituido en innovaciones y modelos demostrativos que han generado grandes impactos en las comunidades </a:t>
                      </a:r>
                      <a:r>
                        <a:rPr lang="es-ES" sz="1400" i="0" dirty="0">
                          <a:solidFill>
                            <a:srgbClr val="1799D6"/>
                          </a:solidFill>
                          <a:latin typeface="Arial Narrow" panose="020B0606020202030204" pitchFamily="34" charset="0"/>
                        </a:rPr>
                        <a:t>#</a:t>
                      </a:r>
                      <a:r>
                        <a:rPr lang="es-ES" sz="1400" i="0" dirty="0" err="1">
                          <a:solidFill>
                            <a:srgbClr val="1799D6"/>
                          </a:solidFill>
                          <a:latin typeface="Arial Narrow" panose="020B0606020202030204" pitchFamily="34" charset="0"/>
                        </a:rPr>
                        <a:t>PiezaClaveParaColombia</a:t>
                      </a:r>
                      <a:r>
                        <a:rPr lang="es-ES" sz="1400" i="0" dirty="0">
                          <a:solidFill>
                            <a:srgbClr val="1799D6"/>
                          </a:solidFill>
                          <a:latin typeface="Arial Narrow" panose="020B0606020202030204" pitchFamily="34" charset="0"/>
                        </a:rPr>
                        <a:t>  </a:t>
                      </a:r>
                      <a:r>
                        <a:rPr lang="es-ES" sz="1200" i="0" dirty="0">
                          <a:solidFill>
                            <a:srgbClr val="1799D6"/>
                          </a:solidFill>
                          <a:latin typeface="Arial Narrow" panose="020B0606020202030204" pitchFamily="34" charset="0"/>
                        </a:rPr>
                        <a:t>#</a:t>
                      </a:r>
                      <a:r>
                        <a:rPr lang="es-ES" sz="1200" i="0" dirty="0" err="1">
                          <a:solidFill>
                            <a:srgbClr val="1799D6"/>
                          </a:solidFill>
                          <a:latin typeface="Arial Narrow" panose="020B0606020202030204" pitchFamily="34" charset="0"/>
                        </a:rPr>
                        <a:t>UnaONGes</a:t>
                      </a:r>
                      <a:endParaRPr lang="es-ES" sz="1200" i="0" dirty="0">
                        <a:solidFill>
                          <a:srgbClr val="1799D6"/>
                        </a:solidFill>
                        <a:latin typeface="Arial Narrow" panose="020B060602020203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ES" sz="1400" i="0" dirty="0">
                        <a:solidFill>
                          <a:srgbClr val="1799D6"/>
                        </a:solidFill>
                        <a:latin typeface="Arial Narrow" panose="020B0606020202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400" dirty="0">
                          <a:latin typeface="Arial Narrow" panose="020B0606020202030204" pitchFamily="34" charset="0"/>
                        </a:rPr>
                        <a:t>Nuestro sector es un aliado formidable y un par ideal para atender la emergencia actual, para paliar sus efectos y para contribuir a la reconstrucción del tejido social en los territorios y de la vida económica, social y cultural. Tenemos la disposición, la vocación y el deseo de contribuir con este propósito nacional. </a:t>
                      </a:r>
                      <a:r>
                        <a:rPr lang="es-ES" sz="1400" i="0" dirty="0">
                          <a:solidFill>
                            <a:srgbClr val="1799D6"/>
                          </a:solidFill>
                          <a:latin typeface="Arial Narrow" panose="020B0606020202030204" pitchFamily="34" charset="0"/>
                        </a:rPr>
                        <a:t>#</a:t>
                      </a:r>
                      <a:r>
                        <a:rPr lang="es-ES" sz="1400" i="0" dirty="0" err="1">
                          <a:solidFill>
                            <a:srgbClr val="1799D6"/>
                          </a:solidFill>
                          <a:latin typeface="Arial Narrow" panose="020B0606020202030204" pitchFamily="34" charset="0"/>
                        </a:rPr>
                        <a:t>PiezaClaveParaColombia</a:t>
                      </a:r>
                      <a:r>
                        <a:rPr lang="es-ES" sz="1400" i="0" dirty="0">
                          <a:solidFill>
                            <a:srgbClr val="1799D6"/>
                          </a:solidFill>
                          <a:latin typeface="Arial Narrow" panose="020B0606020202030204" pitchFamily="34" charset="0"/>
                        </a:rPr>
                        <a:t>  </a:t>
                      </a:r>
                      <a:r>
                        <a:rPr lang="es-ES" sz="1200" i="0" dirty="0">
                          <a:solidFill>
                            <a:srgbClr val="1799D6"/>
                          </a:solidFill>
                          <a:latin typeface="Arial Narrow" panose="020B0606020202030204" pitchFamily="34" charset="0"/>
                        </a:rPr>
                        <a:t>#</a:t>
                      </a:r>
                      <a:r>
                        <a:rPr lang="es-ES" sz="1200" i="0" dirty="0" err="1">
                          <a:solidFill>
                            <a:srgbClr val="1799D6"/>
                          </a:solidFill>
                          <a:latin typeface="Arial Narrow" panose="020B0606020202030204" pitchFamily="34" charset="0"/>
                        </a:rPr>
                        <a:t>UnaONGes</a:t>
                      </a:r>
                      <a:endParaRPr lang="es-CO" sz="1400" b="0" i="0" kern="1200" dirty="0">
                        <a:solidFill>
                          <a:srgbClr val="2199D6"/>
                        </a:solidFill>
                        <a:effectLst/>
                        <a:latin typeface="Arial Narrow" panose="020B0606020202030204" pitchFamily="34" charset="0"/>
                        <a:ea typeface="+mn-ea"/>
                        <a:cs typeface="+mn-cs"/>
                      </a:endParaRP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ES" sz="1400" i="0" dirty="0">
                        <a:solidFill>
                          <a:srgbClr val="1799D6"/>
                        </a:solidFill>
                        <a:latin typeface="Arial Narrow" panose="020B0606020202030204" pitchFamily="34" charset="0"/>
                        <a:ea typeface="+mn-ea"/>
                        <a:cs typeface="+mn-cs"/>
                      </a:endParaRPr>
                    </a:p>
                  </a:txBody>
                  <a:tcPr anchor="ctr"/>
                </a:tc>
                <a:extLst>
                  <a:ext uri="{0D108BD9-81ED-4DB2-BD59-A6C34878D82A}">
                    <a16:rowId xmlns:a16="http://schemas.microsoft.com/office/drawing/2014/main" xmlns="" val="502820145"/>
                  </a:ext>
                </a:extLst>
              </a:tr>
              <a:tr h="269713">
                <a:tc>
                  <a:txBody>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sz="1400" i="0" dirty="0">
                        <a:solidFill>
                          <a:srgbClr val="1799D6"/>
                        </a:solidFill>
                        <a:latin typeface="Arial Narrow" panose="020B0606020202030204" pitchFamily="34" charset="0"/>
                        <a:ea typeface="+mn-ea"/>
                        <a:cs typeface="+mn-cs"/>
                      </a:endParaRPr>
                    </a:p>
                  </a:txBody>
                  <a:tcPr anchor="ctr"/>
                </a:tc>
                <a:extLst>
                  <a:ext uri="{0D108BD9-81ED-4DB2-BD59-A6C34878D82A}">
                    <a16:rowId xmlns:a16="http://schemas.microsoft.com/office/drawing/2014/main" xmlns="" val="10002"/>
                  </a:ext>
                </a:extLst>
              </a:tr>
            </a:tbl>
          </a:graphicData>
        </a:graphic>
      </p:graphicFrame>
      <p:sp>
        <p:nvSpPr>
          <p:cNvPr id="4" name="Título 3">
            <a:extLst>
              <a:ext uri="{FF2B5EF4-FFF2-40B4-BE49-F238E27FC236}">
                <a16:creationId xmlns:a16="http://schemas.microsoft.com/office/drawing/2014/main" xmlns="" id="{0A1BE9A9-FC93-4FF9-8F75-FB66036852AF}"/>
              </a:ext>
            </a:extLst>
          </p:cNvPr>
          <p:cNvSpPr>
            <a:spLocks noGrp="1"/>
          </p:cNvSpPr>
          <p:nvPr>
            <p:ph type="title"/>
          </p:nvPr>
        </p:nvSpPr>
        <p:spPr>
          <a:xfrm>
            <a:off x="833581" y="761063"/>
            <a:ext cx="3932237" cy="471688"/>
          </a:xfrm>
        </p:spPr>
        <p:txBody>
          <a:bodyPr>
            <a:normAutofit fontScale="90000"/>
          </a:bodyPr>
          <a:lstStyle/>
          <a:p>
            <a:r>
              <a:rPr lang="es-ES" sz="2400" dirty="0"/>
              <a:t>Ejemplo contenidos redes sociales </a:t>
            </a:r>
          </a:p>
        </p:txBody>
      </p:sp>
      <p:sp>
        <p:nvSpPr>
          <p:cNvPr id="8" name="Rectángulo 7">
            <a:extLst>
              <a:ext uri="{FF2B5EF4-FFF2-40B4-BE49-F238E27FC236}">
                <a16:creationId xmlns:a16="http://schemas.microsoft.com/office/drawing/2014/main" xmlns="" id="{9CDE0227-F5A3-8343-86CD-3C6DAC11D976}"/>
              </a:ext>
            </a:extLst>
          </p:cNvPr>
          <p:cNvSpPr/>
          <p:nvPr/>
        </p:nvSpPr>
        <p:spPr>
          <a:xfrm>
            <a:off x="9440290" y="6110073"/>
            <a:ext cx="2607547" cy="747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545903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525</Words>
  <Application>Microsoft Office PowerPoint</Application>
  <PresentationFormat>Personalizado</PresentationFormat>
  <Paragraphs>45</Paragraphs>
  <Slides>6</Slides>
  <Notes>5</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1. Ejemplo de contenidos - #UnaONGes</vt:lpstr>
      <vt:lpstr>1. Ejemplo de contenidos - Peticiones</vt:lpstr>
      <vt:lpstr>1. Ejemplo de contenidos - #UnaONGes</vt:lpstr>
      <vt:lpstr>Ejemplo contenidos redes sociales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dc:creator>
  <cp:lastModifiedBy>Escritorio05</cp:lastModifiedBy>
  <cp:revision>348</cp:revision>
  <dcterms:created xsi:type="dcterms:W3CDTF">2017-12-12T14:37:06Z</dcterms:created>
  <dcterms:modified xsi:type="dcterms:W3CDTF">2020-05-20T18:09:20Z</dcterms:modified>
</cp:coreProperties>
</file>